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9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4" descr="Desenho com traços pretos em fundo branc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0764720" y="6224760"/>
            <a:ext cx="1181880" cy="48816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4" descr="Desenho com traços pretos em fundo branc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422360" y="1187280"/>
            <a:ext cx="2691720" cy="448236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4114800" y="1622880"/>
            <a:ext cx="7654320" cy="234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pt-BR" sz="4000" spc="-1" strike="noStrike">
                <a:solidFill>
                  <a:srgbClr val="e7e6e6"/>
                </a:solidFill>
                <a:latin typeface="Poppins SemiBold"/>
              </a:rPr>
              <a:t>Do demográfico ao híbrido: performances e resultados de algoritmos de recomendação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438880" y="4932000"/>
            <a:ext cx="5355360" cy="74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8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Aluno: </a:t>
            </a:r>
            <a:r>
              <a:rPr b="0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Gabriel Felix dos Santos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Orientador: </a:t>
            </a:r>
            <a:r>
              <a:rPr b="0" lang="pt-BR" sz="2400" spc="-1" strike="noStrike">
                <a:solidFill>
                  <a:srgbClr val="e7e6e6"/>
                </a:solidFill>
                <a:latin typeface="Roboto"/>
                <a:ea typeface="Roboto"/>
              </a:rPr>
              <a:t>Prof. Dr. Renato Máximo Sátiro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31920" y="195120"/>
            <a:ext cx="419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1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440" cy="115020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2235600" y="1946160"/>
            <a:ext cx="455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7. Filtragem Híbrida (Modelo G)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2520360" y="2554560"/>
            <a:ext cx="6280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A (Filtragem Demográfica pela Média Bayesiana)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2520360" y="3155760"/>
            <a:ext cx="7977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D (Filtragem Baseada em Conteúdo - Gêneros, tipos e fontes originais)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2520360" y="3695400"/>
            <a:ext cx="830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E (Filtragem Colaborativa – Itens bem avaliados por usuários semelhantes)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31920" y="195120"/>
            <a:ext cx="5225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7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440" cy="115020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2959200" y="2180520"/>
            <a:ext cx="669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Treinamento, validação e geração de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2949120" y="3154680"/>
            <a:ext cx="512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Tempo da iteração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949120" y="3608640"/>
            <a:ext cx="5126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mínimo, máximo e médio de CPU (%)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2958840" y="4098600"/>
            <a:ext cx="5126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mínimo, máximo e médio de RAM (%)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2635200" y="1713960"/>
            <a:ext cx="669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8. Medição das Performances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958840" y="2707200"/>
            <a:ext cx="512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Dez iterações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31920" y="195120"/>
            <a:ext cx="3033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5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680" cy="1193760"/>
          </a:xfrm>
          <a:prstGeom prst="rect">
            <a:avLst/>
          </a:prstGeom>
          <a:ln>
            <a:noFill/>
          </a:ln>
        </p:spPr>
      </p:pic>
      <p:pic>
        <p:nvPicPr>
          <p:cNvPr id="176" name="Imagem 1" descr="Interface gráfica do usuário&#10;&#10;Descrição gerada automaticamente"/>
          <p:cNvPicPr/>
          <p:nvPr/>
        </p:nvPicPr>
        <p:blipFill>
          <a:blip r:embed="rId2"/>
          <a:stretch/>
        </p:blipFill>
        <p:spPr>
          <a:xfrm>
            <a:off x="0" y="570960"/>
            <a:ext cx="6095160" cy="3286800"/>
          </a:xfrm>
          <a:prstGeom prst="rect">
            <a:avLst/>
          </a:prstGeom>
          <a:ln>
            <a:noFill/>
          </a:ln>
        </p:spPr>
      </p:pic>
      <p:pic>
        <p:nvPicPr>
          <p:cNvPr id="177" name="Imagem 2" descr="Interface gráfica do usuário&#10;&#10;Descrição gerada automaticamente"/>
          <p:cNvPicPr/>
          <p:nvPr/>
        </p:nvPicPr>
        <p:blipFill>
          <a:blip r:embed="rId3"/>
          <a:stretch/>
        </p:blipFill>
        <p:spPr>
          <a:xfrm>
            <a:off x="6097680" y="2882160"/>
            <a:ext cx="6092280" cy="328716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612360" y="402732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612360" y="454068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612360" y="505800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6546960" y="111384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6546960" y="148140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6546960" y="184896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6546960" y="221508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6278040" y="64764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31920" y="195120"/>
            <a:ext cx="3033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7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680" cy="1193760"/>
          </a:xfrm>
          <a:prstGeom prst="rect">
            <a:avLst/>
          </a:prstGeom>
          <a:ln>
            <a:noFill/>
          </a:ln>
        </p:spPr>
      </p:pic>
      <p:pic>
        <p:nvPicPr>
          <p:cNvPr id="188" name="Imagem 1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-360" y="553320"/>
            <a:ext cx="5997600" cy="3448080"/>
          </a:xfrm>
          <a:prstGeom prst="rect">
            <a:avLst/>
          </a:prstGeom>
          <a:ln>
            <a:noFill/>
          </a:ln>
        </p:spPr>
      </p:pic>
      <p:pic>
        <p:nvPicPr>
          <p:cNvPr id="189" name="Imagem 2" descr="Gráfico&#10;&#10;Descrição gerada automaticamente"/>
          <p:cNvPicPr/>
          <p:nvPr/>
        </p:nvPicPr>
        <p:blipFill>
          <a:blip r:embed="rId3"/>
          <a:stretch/>
        </p:blipFill>
        <p:spPr>
          <a:xfrm>
            <a:off x="5993640" y="2716560"/>
            <a:ext cx="6198120" cy="345276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612360" y="402732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612360" y="454068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612360" y="505800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6546960" y="111384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6546960" y="148140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7"/>
          <p:cNvSpPr/>
          <p:nvPr/>
        </p:nvSpPr>
        <p:spPr>
          <a:xfrm>
            <a:off x="6546960" y="184896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6546960" y="221508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7" name="CustomShape 9"/>
          <p:cNvSpPr/>
          <p:nvPr/>
        </p:nvSpPr>
        <p:spPr>
          <a:xfrm>
            <a:off x="6278040" y="64764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31920" y="195120"/>
            <a:ext cx="3033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9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680" cy="1193760"/>
          </a:xfrm>
          <a:prstGeom prst="rect">
            <a:avLst/>
          </a:prstGeom>
          <a:ln>
            <a:noFill/>
          </a:ln>
        </p:spPr>
      </p:pic>
      <p:pic>
        <p:nvPicPr>
          <p:cNvPr id="200" name="Imagem 1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-360" y="623880"/>
            <a:ext cx="5997600" cy="3306600"/>
          </a:xfrm>
          <a:prstGeom prst="rect">
            <a:avLst/>
          </a:prstGeom>
          <a:ln>
            <a:noFill/>
          </a:ln>
        </p:spPr>
      </p:pic>
      <p:pic>
        <p:nvPicPr>
          <p:cNvPr id="201" name="Imagem 2" descr=""/>
          <p:cNvPicPr/>
          <p:nvPr/>
        </p:nvPicPr>
        <p:blipFill>
          <a:blip r:embed="rId3"/>
          <a:stretch/>
        </p:blipFill>
        <p:spPr>
          <a:xfrm>
            <a:off x="5993640" y="2726640"/>
            <a:ext cx="6198120" cy="343296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612360" y="402732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 User-Based: Modelo 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612360" y="454068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CF - Item-Based: Modelo F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612360" y="505800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Hybrid Filtering: Modelo 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6546960" y="111384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 - Bayesian Mean: Modelo 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6546960" y="148140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DF - Popularity: Modelo 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6546960" y="184896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Plots: Modelo 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8" name="CustomShape 8"/>
          <p:cNvSpPr/>
          <p:nvPr/>
        </p:nvSpPr>
        <p:spPr>
          <a:xfrm>
            <a:off x="6546960" y="2215080"/>
            <a:ext cx="524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CBF - Metadatas: Modelo 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9"/>
          <p:cNvSpPr/>
          <p:nvPr/>
        </p:nvSpPr>
        <p:spPr>
          <a:xfrm>
            <a:off x="6278040" y="647640"/>
            <a:ext cx="492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Performances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1920" y="195120"/>
            <a:ext cx="332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1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680" cy="1193760"/>
          </a:xfrm>
          <a:prstGeom prst="rect">
            <a:avLst/>
          </a:prstGeom>
          <a:ln>
            <a:noFill/>
          </a:ln>
        </p:spPr>
      </p:pic>
      <p:pic>
        <p:nvPicPr>
          <p:cNvPr id="212" name="Imagem 6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340560" y="1152360"/>
            <a:ext cx="7323840" cy="2113920"/>
          </a:xfrm>
          <a:prstGeom prst="rect">
            <a:avLst/>
          </a:prstGeom>
          <a:ln>
            <a:noFill/>
          </a:ln>
        </p:spPr>
      </p:pic>
      <p:pic>
        <p:nvPicPr>
          <p:cNvPr id="213" name="Imagem 7" descr=""/>
          <p:cNvPicPr/>
          <p:nvPr/>
        </p:nvPicPr>
        <p:blipFill>
          <a:blip r:embed="rId3"/>
          <a:stretch/>
        </p:blipFill>
        <p:spPr>
          <a:xfrm>
            <a:off x="4428720" y="3516840"/>
            <a:ext cx="7438320" cy="218052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4933440" y="459360"/>
            <a:ext cx="196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Recomendações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31920" y="195120"/>
            <a:ext cx="332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6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680" cy="1193760"/>
          </a:xfrm>
          <a:prstGeom prst="rect">
            <a:avLst/>
          </a:prstGeom>
          <a:ln>
            <a:noFill/>
          </a:ln>
        </p:spPr>
      </p:pic>
      <p:pic>
        <p:nvPicPr>
          <p:cNvPr id="217" name="Imagem 6" descr="Interface gráfica do usuário, Texto, Aplicativo, chat ou mensagem de texto&#10;&#10;Descrição gerada automaticamente"/>
          <p:cNvPicPr/>
          <p:nvPr/>
        </p:nvPicPr>
        <p:blipFill>
          <a:blip r:embed="rId2"/>
          <a:stretch/>
        </p:blipFill>
        <p:spPr>
          <a:xfrm>
            <a:off x="501120" y="1152360"/>
            <a:ext cx="7135200" cy="2174760"/>
          </a:xfrm>
          <a:prstGeom prst="rect">
            <a:avLst/>
          </a:prstGeom>
          <a:ln>
            <a:noFill/>
          </a:ln>
        </p:spPr>
      </p:pic>
      <p:pic>
        <p:nvPicPr>
          <p:cNvPr id="218" name="Imagem 7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4448880" y="3516840"/>
            <a:ext cx="7398000" cy="218052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4933440" y="459360"/>
            <a:ext cx="196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Recomendações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31920" y="195120"/>
            <a:ext cx="332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1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680" cy="1193760"/>
          </a:xfrm>
          <a:prstGeom prst="rect">
            <a:avLst/>
          </a:prstGeom>
          <a:ln>
            <a:noFill/>
          </a:ln>
        </p:spPr>
      </p:pic>
      <p:pic>
        <p:nvPicPr>
          <p:cNvPr id="222" name="Imagem 6" descr="Texto&#10;&#10;Descrição gerada automaticamente"/>
          <p:cNvPicPr/>
          <p:nvPr/>
        </p:nvPicPr>
        <p:blipFill>
          <a:blip r:embed="rId2"/>
          <a:stretch/>
        </p:blipFill>
        <p:spPr>
          <a:xfrm>
            <a:off x="541080" y="1152360"/>
            <a:ext cx="7034760" cy="2174760"/>
          </a:xfrm>
          <a:prstGeom prst="rect">
            <a:avLst/>
          </a:prstGeom>
          <a:ln>
            <a:noFill/>
          </a:ln>
        </p:spPr>
      </p:pic>
      <p:pic>
        <p:nvPicPr>
          <p:cNvPr id="223" name="Imagem 7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4428720" y="3519000"/>
            <a:ext cx="7438320" cy="217656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4933440" y="459360"/>
            <a:ext cx="196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Recomendações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31920" y="195120"/>
            <a:ext cx="3033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Resultados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6" name="Gráfico 4" descr=""/>
          <p:cNvPicPr/>
          <p:nvPr/>
        </p:nvPicPr>
        <p:blipFill>
          <a:blip r:embed="rId1"/>
          <a:stretch/>
        </p:blipFill>
        <p:spPr>
          <a:xfrm>
            <a:off x="336960" y="5427720"/>
            <a:ext cx="1588680" cy="119376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2887920" y="2472480"/>
            <a:ext cx="725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Performances medidas: Limitadas aos hardwares da máquina do autor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2887920" y="3013200"/>
            <a:ext cx="725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Recomendações: Limitadas ao universo de animes da plataforma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2887920" y="3632400"/>
            <a:ext cx="725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Periodicidade: Dados pertencentes até 06 de out. de 2023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2663640" y="1970280"/>
            <a:ext cx="725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Limitações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31920" y="195120"/>
            <a:ext cx="3033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Conclusões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2" name="Gráfico 4" descr=""/>
          <p:cNvPicPr/>
          <p:nvPr/>
        </p:nvPicPr>
        <p:blipFill>
          <a:blip r:embed="rId1"/>
          <a:stretch/>
        </p:blipFill>
        <p:spPr>
          <a:xfrm>
            <a:off x="591480" y="5133240"/>
            <a:ext cx="1343880" cy="148860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607760" y="969120"/>
            <a:ext cx="649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Complexidade dos algoritmos e acurácia das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2288520" y="1517760"/>
            <a:ext cx="704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Complexidade dos algoritmos e acurácia das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1607760" y="2157840"/>
            <a:ext cx="649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Maior acurácia das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2288520" y="2767680"/>
            <a:ext cx="704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Banco de dados mais vastas e variados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1607760" y="3427920"/>
            <a:ext cx="649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Trabalhos futuros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7"/>
          <p:cNvSpPr/>
          <p:nvPr/>
        </p:nvSpPr>
        <p:spPr>
          <a:xfrm>
            <a:off x="2288520" y="4027320"/>
            <a:ext cx="704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Expansão de plataformas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CustomShape 8"/>
          <p:cNvSpPr/>
          <p:nvPr/>
        </p:nvSpPr>
        <p:spPr>
          <a:xfrm>
            <a:off x="2288520" y="4657320"/>
            <a:ext cx="704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Expansão de conteúdos (filmes, séries, músicas...)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0" name="CustomShape 9"/>
          <p:cNvSpPr/>
          <p:nvPr/>
        </p:nvSpPr>
        <p:spPr>
          <a:xfrm>
            <a:off x="2288520" y="5226120"/>
            <a:ext cx="5811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Aprendizagem Profunda ("Deep Learning")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07080" y="195120"/>
            <a:ext cx="274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Introdução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1" name="Gráfico 4" descr=""/>
          <p:cNvPicPr/>
          <p:nvPr/>
        </p:nvPicPr>
        <p:blipFill>
          <a:blip r:embed="rId1"/>
          <a:stretch/>
        </p:blipFill>
        <p:spPr>
          <a:xfrm>
            <a:off x="152640" y="5432760"/>
            <a:ext cx="1719720" cy="136188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2395800" y="1716840"/>
            <a:ext cx="4060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Abundância de dados e Big Data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397960" y="2218680"/>
            <a:ext cx="9017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Dificuldades em filtrar conteúdos; Desgaste dos usuários; Decisões equivocadas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2397960" y="2693880"/>
            <a:ext cx="832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Sistemas de Recomendação [SRs]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2397240" y="3178080"/>
            <a:ext cx="831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Reconhecimento de gostos pessoais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2397960" y="3670920"/>
            <a:ext cx="7691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Bases de dados robustas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7" name="CustomShape 7"/>
          <p:cNvSpPr/>
          <p:nvPr/>
        </p:nvSpPr>
        <p:spPr>
          <a:xfrm>
            <a:off x="2396880" y="4173120"/>
            <a:ext cx="6670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Poder computacional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m 4" descr="Desenho com traços pretos em fundo branco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1422360" y="1187280"/>
            <a:ext cx="2691720" cy="448236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5361840" y="2521080"/>
            <a:ext cx="6387480" cy="6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pt-BR" sz="4000" spc="-1" strike="noStrike">
                <a:solidFill>
                  <a:srgbClr val="e7e6e6"/>
                </a:solidFill>
                <a:latin typeface="Poppins SemiBold"/>
              </a:rPr>
              <a:t>Obrigado!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753880" y="3529800"/>
            <a:ext cx="599544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e7e6e6"/>
                </a:solidFill>
                <a:latin typeface="Calibri"/>
                <a:ea typeface="Calibri"/>
              </a:rPr>
              <a:t>csfelix.github.io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5753880" y="4360320"/>
            <a:ext cx="642240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e7e6e6"/>
                </a:solidFill>
                <a:latin typeface="Calibri"/>
                <a:ea typeface="Calibri"/>
              </a:rPr>
              <a:t>github.com/CSFelix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5753880" y="5247000"/>
            <a:ext cx="576180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e7e6e6"/>
                </a:solidFill>
                <a:latin typeface="Calibri"/>
                <a:ea typeface="Calibri"/>
              </a:rPr>
              <a:t>linkedin.com/in/csfelix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07080" y="195120"/>
            <a:ext cx="274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Objetivos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9" name="Gráfico 4" descr=""/>
          <p:cNvPicPr/>
          <p:nvPr/>
        </p:nvPicPr>
        <p:blipFill>
          <a:blip r:embed="rId1"/>
          <a:stretch/>
        </p:blipFill>
        <p:spPr>
          <a:xfrm>
            <a:off x="336960" y="5432760"/>
            <a:ext cx="1351440" cy="136188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2165040" y="1035360"/>
            <a:ext cx="5396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Algoritmos de recomendação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460960" y="1492560"/>
            <a:ext cx="7601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Demográfica: 2 modelos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2460960" y="1869120"/>
            <a:ext cx="7592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Baseada em Conteúdo: 2 modelos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2460960" y="2236680"/>
            <a:ext cx="66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Colaborativa: 2 modelos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2460960" y="2613240"/>
            <a:ext cx="6301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Filtragem Híbrida: 1 modelo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2165040" y="3106440"/>
            <a:ext cx="888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Desempenhos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2460960" y="3599280"/>
            <a:ext cx="7923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Tempo de execução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2460960" y="3975840"/>
            <a:ext cx="714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médio de CPU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2460960" y="4433040"/>
            <a:ext cx="7914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Consumo médio de RAM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2165040" y="4941720"/>
            <a:ext cx="6238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Recomendações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>
            <a:off x="2459520" y="5392440"/>
            <a:ext cx="5288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Adaptação aos gostos individuais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31920" y="195120"/>
            <a:ext cx="3935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2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440" cy="115020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025720" y="1323000"/>
            <a:ext cx="502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Base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2303640" y="1843200"/>
            <a:ext cx="839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Coleta: Plataforma Kaggle - Stream de animes - dados até 06 de out. de 2023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2303640" y="2390040"/>
            <a:ext cx="8739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animes.csv: 24 variáveis; 24.905 observações; nome, gênero, sinopse, score, estúdio...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2303640" y="2927880"/>
            <a:ext cx="8739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users.csv: 16 variáveis; 731.290 observações; nome, sexo, score médio, episódios assistidos...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2303640" y="3573360"/>
            <a:ext cx="8739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ratings.csv: 5 variáveis; 24.325.191 observações; id do usuário, nome do usuário, id do anime, nome do anime e avaliação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2303640" y="4317480"/>
            <a:ext cx="8739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benchmarkings.csv: 9 variáveis; 70 observações; nome do modelo, tempo de execução, consumo médio de CPU, consumo médio de RAM...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31920" y="195120"/>
            <a:ext cx="6229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0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440" cy="1150200"/>
          </a:xfrm>
          <a:prstGeom prst="rect">
            <a:avLst/>
          </a:prstGeom>
          <a:ln>
            <a:noFill/>
          </a:ln>
        </p:spPr>
      </p:pic>
      <p:pic>
        <p:nvPicPr>
          <p:cNvPr id="111" name="Imagem 27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2426760" y="4016880"/>
            <a:ext cx="6931800" cy="266616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1706760" y="893880"/>
            <a:ext cx="827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Transformações nas Bases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1993680" y="1306440"/>
            <a:ext cx="860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dos nomes das variáveis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993680" y="1674000"/>
            <a:ext cx="3717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Descarte de variáveis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994760" y="2129040"/>
            <a:ext cx="8111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Limpeza dos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1998000" y="2609640"/>
            <a:ext cx="904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Remoção de animes não anunciados e não lançados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1995840" y="3018600"/>
            <a:ext cx="8352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Remoção de usuários desativados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8" name="CustomShape 8"/>
          <p:cNvSpPr/>
          <p:nvPr/>
        </p:nvSpPr>
        <p:spPr>
          <a:xfrm>
            <a:off x="1995840" y="3430800"/>
            <a:ext cx="9204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Remoção de avaliações desativadas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31920" y="195120"/>
            <a:ext cx="4848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0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440" cy="115020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2443320" y="1937520"/>
            <a:ext cx="6040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Filtragem Demográfica (Modelo A e Modelo B)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2721240" y="2403720"/>
            <a:ext cx="7403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A: Avaliação dos Itens - Média Bayesiana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2721240" y="2869920"/>
            <a:ext cx="7403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Modelo B: Popularidade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2721240" y="3237480"/>
            <a:ext cx="7994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 Comunidade: Usuários da Plataforma (+75% dos usuários estão com localização inexistente ou não informada)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5" name="Formula 6"/>
              <p:cNvSpPr txBox="1"/>
              <p:nvPr/>
            </p:nvSpPr>
            <p:spPr>
              <a:xfrm>
                <a:off x="7920000" y="2329920"/>
                <a:ext cx="1080000" cy="54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c</m:t>
                            </m:r>
                            <m:r>
                              <m:t xml:space="preserve">⋅</m:t>
                            </m:r>
                            <m:r>
                              <m:t xml:space="preserve">m</m:t>
                            </m:r>
                          </m:e>
                        </m:d>
                        <m:r>
                          <m:t xml:space="preserve">+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n</m:t>
                            </m:r>
                            <m:r>
                              <m:t xml:space="preserve">⋅</m:t>
                            </m:r>
                            <m:r>
                              <m:t xml:space="preserve">r</m:t>
                            </m:r>
                          </m:e>
                        </m:d>
                      </m:num>
                      <m:den>
                        <m:r>
                          <m:t xml:space="preserve">c</m:t>
                        </m:r>
                        <m:r>
                          <m:t xml:space="preserve">+</m:t>
                        </m:r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31920" y="195120"/>
            <a:ext cx="575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7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440" cy="115020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7355880" y="6383880"/>
            <a:ext cx="3234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* processo efetuado apenas no Modelo C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1950120" y="1319040"/>
            <a:ext cx="7026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4. Filtragem Baseada em Conteúdo (Modelo C e Modelo D)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2237040" y="1776240"/>
            <a:ext cx="806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Sinopses dos itens (Modelo C) e Gêneros, Tipos e Fontes Originais (Modelo D)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2237040" y="2143800"/>
            <a:ext cx="806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dos textos em minúsculo, sem quebras de linha e sem pontuações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2237040" y="3049200"/>
            <a:ext cx="806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Tokenização por palavra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2246040" y="3560040"/>
            <a:ext cx="806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* Lematização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2246040" y="2601000"/>
            <a:ext cx="806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* Remoção das Palavras de Parada e de Substantivos Próprios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9"/>
          <p:cNvSpPr/>
          <p:nvPr/>
        </p:nvSpPr>
        <p:spPr>
          <a:xfrm>
            <a:off x="2255040" y="4017240"/>
            <a:ext cx="847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Bolsa de Palavras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10"/>
          <p:cNvSpPr/>
          <p:nvPr/>
        </p:nvSpPr>
        <p:spPr>
          <a:xfrm>
            <a:off x="2246040" y="4510440"/>
            <a:ext cx="8326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Frequência do Termo - Frequência Inversa do Documento [FT-FID]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CustomShape 11"/>
          <p:cNvSpPr/>
          <p:nvPr/>
        </p:nvSpPr>
        <p:spPr>
          <a:xfrm>
            <a:off x="2264040" y="4958640"/>
            <a:ext cx="8030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Similaridade do Cosseno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31920" y="195120"/>
            <a:ext cx="4777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9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440" cy="115020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2423880" y="1036800"/>
            <a:ext cx="455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5. Filtragem Colaborativa (Modelo E)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2694240" y="1507680"/>
            <a:ext cx="7666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bem avaliados por usuários semelhantes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2673360" y="2052360"/>
            <a:ext cx="6680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acima do percentil 75 na quantidade de avaliações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2666880" y="2612160"/>
            <a:ext cx="8319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Separação dos itens para treino e validação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>
            <a:off x="2680200" y="3113640"/>
            <a:ext cx="4671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Tabela Pivô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5" name="CustomShape 7"/>
          <p:cNvSpPr/>
          <p:nvPr/>
        </p:nvSpPr>
        <p:spPr>
          <a:xfrm>
            <a:off x="2667240" y="3602160"/>
            <a:ext cx="818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subtraindo pela média aritmética dos itens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8"/>
          <p:cNvSpPr/>
          <p:nvPr/>
        </p:nvSpPr>
        <p:spPr>
          <a:xfrm>
            <a:off x="2667240" y="4130280"/>
            <a:ext cx="782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Correlação de Pearson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9"/>
          <p:cNvSpPr/>
          <p:nvPr/>
        </p:nvSpPr>
        <p:spPr>
          <a:xfrm>
            <a:off x="2670480" y="4606200"/>
            <a:ext cx="6072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Cálculo tabela de predições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10"/>
          <p:cNvSpPr/>
          <p:nvPr/>
        </p:nvSpPr>
        <p:spPr>
          <a:xfrm>
            <a:off x="2666160" y="5106960"/>
            <a:ext cx="70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 Quadrático Médio da Raiz: 1.2704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31920" y="195120"/>
            <a:ext cx="4777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Roboto"/>
                <a:ea typeface="Roboto"/>
              </a:rPr>
              <a:t>Material e Métodos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0" name="Gráfico 4" descr=""/>
          <p:cNvPicPr/>
          <p:nvPr/>
        </p:nvPicPr>
        <p:blipFill>
          <a:blip r:embed="rId1"/>
          <a:stretch/>
        </p:blipFill>
        <p:spPr>
          <a:xfrm>
            <a:off x="336960" y="5538600"/>
            <a:ext cx="1351440" cy="115020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2370240" y="1090440"/>
            <a:ext cx="455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6. Filtragem Colaborativa (Modelo F)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2640240" y="1561320"/>
            <a:ext cx="7666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semelhantes aos bem avaliados pelo usuário, sendo estes mesmos itens bem avaliados por usuários semelhantes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2637720" y="2303280"/>
            <a:ext cx="6680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Itens acima de 75 mil avaliações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2630880" y="2863080"/>
            <a:ext cx="8319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Separação dos itens para treino e validação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6"/>
          <p:cNvSpPr/>
          <p:nvPr/>
        </p:nvSpPr>
        <p:spPr>
          <a:xfrm>
            <a:off x="2644200" y="3364560"/>
            <a:ext cx="4671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Tabela Pivô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7"/>
          <p:cNvSpPr/>
          <p:nvPr/>
        </p:nvSpPr>
        <p:spPr>
          <a:xfrm>
            <a:off x="2640240" y="3826080"/>
            <a:ext cx="818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Padronização subtraindo pela média aritmética dos itens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7" name="CustomShape 8"/>
          <p:cNvSpPr/>
          <p:nvPr/>
        </p:nvSpPr>
        <p:spPr>
          <a:xfrm>
            <a:off x="2640240" y="4354560"/>
            <a:ext cx="782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Correlação de Pearson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8" name="CustomShape 9"/>
          <p:cNvSpPr/>
          <p:nvPr/>
        </p:nvSpPr>
        <p:spPr>
          <a:xfrm>
            <a:off x="2643840" y="4785480"/>
            <a:ext cx="6072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Cálculo tabela de predições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9" name="CustomShape 10"/>
          <p:cNvSpPr/>
          <p:nvPr/>
        </p:nvSpPr>
        <p:spPr>
          <a:xfrm>
            <a:off x="2639160" y="5286240"/>
            <a:ext cx="70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 Quadrático Médio da Raiz: 5.7741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CFA7B293EDBE4DB98FBC161D82B39F" ma:contentTypeVersion="15" ma:contentTypeDescription="Crie um novo documento." ma:contentTypeScope="" ma:versionID="ed78836dbbd60ef5b47f46abba0ddc66">
  <xsd:schema xmlns:xsd="http://www.w3.org/2001/XMLSchema" xmlns:xs="http://www.w3.org/2001/XMLSchema" xmlns:p="http://schemas.microsoft.com/office/2006/metadata/properties" xmlns:ns2="2c89dc19-a755-4b1f-8ccb-ddc282e02978" xmlns:ns3="1e7d8aaf-77fb-4419-819f-502bcc31ffe3" targetNamespace="http://schemas.microsoft.com/office/2006/metadata/properties" ma:root="true" ma:fieldsID="f28b1225859e7fd7734d1009df438026" ns2:_="" ns3:_="">
    <xsd:import namespace="2c89dc19-a755-4b1f-8ccb-ddc282e02978"/>
    <xsd:import namespace="1e7d8aaf-77fb-4419-819f-502bcc31ffe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9dc19-a755-4b1f-8ccb-ddc282e0297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b121cd5-3768-42a0-b312-b7830db9b9b1}" ma:internalName="TaxCatchAll" ma:showField="CatchAllData" ma:web="2c89dc19-a755-4b1f-8ccb-ddc282e029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d8aaf-77fb-4419-819f-502bcc31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cf329bc3-ce7e-4e75-9c56-962f8f350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7d8aaf-77fb-4419-819f-502bcc31ffe3">
      <Terms xmlns="http://schemas.microsoft.com/office/infopath/2007/PartnerControls"/>
    </lcf76f155ced4ddcb4097134ff3c332f>
    <TaxCatchAll xmlns="2c89dc19-a755-4b1f-8ccb-ddc282e02978" xsi:nil="true"/>
  </documentManagement>
</p:properties>
</file>

<file path=customXml/itemProps1.xml><?xml version="1.0" encoding="utf-8"?>
<ds:datastoreItem xmlns:ds="http://schemas.openxmlformats.org/officeDocument/2006/customXml" ds:itemID="{555DBCE5-0FAE-4B8C-8A8A-6EE5B61A6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E43D43-768B-4037-BB07-231DDA2772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9dc19-a755-4b1f-8ccb-ddc282e02978"/>
    <ds:schemaRef ds:uri="1e7d8aaf-77fb-4419-819f-502bcc31ff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A62DB6-902C-42C2-8D0F-84FB049FEE65}">
  <ds:schemaRefs>
    <ds:schemaRef ds:uri="http://schemas.microsoft.com/office/2006/metadata/properties"/>
    <ds:schemaRef ds:uri="http://schemas.microsoft.com/office/infopath/2007/PartnerControls"/>
    <ds:schemaRef ds:uri="1e7d8aaf-77fb-4419-819f-502bcc31ffe3"/>
    <ds:schemaRef ds:uri="2c89dc19-a755-4b1f-8ccb-ddc282e0297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Application>LibreOffice/6.3.4.2$Windows_X86_64 LibreOffice_project/60da17e045e08f1793c57c00ba83cdfce946d0aa</Application>
  <Words>13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2023-09-28T12:56:17Z</dcterms:created>
  <dc:creator>Nicole Dinardi</dc:creator>
  <dc:description/>
  <dc:language>pt-BR</dc:language>
  <cp:lastModifiedBy/>
  <dcterms:modified xsi:type="dcterms:W3CDTF">2024-10-23T21:16:48Z</dcterms:modified>
  <cp:revision>1285</cp:revision>
  <dc:subject/>
  <dc:title>Título do Trabalho de Conclusão de Curso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0x01010008CFA7B293EDBE4DB98FBC161D82B39F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20</vt:i4>
  </property>
</Properties>
</file>